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0EFD00-AE32-48B3-87E0-1D4FF45082FB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8AF2A5-662C-4BD0-AE85-F01B21275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Mihai.O.Bălan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63211-9FD5-4431-A527-6179581E3ED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o-RO" smtClean="0"/>
              <a:t>BISTRIŢA, ÎNCOTRO ?</a:t>
            </a: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B9727-0B17-41EB-9CE6-3EF9A2F854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o-RO" smtClean="0"/>
              <a:t>T. Medie decembrie ( 1981 – 2010 ) : - 1.8 C</a:t>
            </a:r>
          </a:p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7B69B0-D1F9-43DF-8227-C3F072B551A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o-RO" smtClean="0"/>
              <a:t>4.6 C !!!</a:t>
            </a: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F67D9-0554-48D3-9EE8-6F448B3D32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o-RO" smtClean="0"/>
              <a:t>precipitaţii excedentare </a:t>
            </a: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A3D2-8123-4D73-BCE1-E791C8A4DE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o-RO" smtClean="0"/>
              <a:t>Precipitaţii excedentare în primăvară – risc de inundaţii </a:t>
            </a: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97BF6-3203-4ADA-86BD-6F9D008B534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o-RO" smtClean="0"/>
              <a:t>Ierni calde      primăveri reci      excedent de precipitaţii     zăpezi abundente la peste 1500 m. altitudine !!!</a:t>
            </a: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5D94F-4D1E-44FA-9CC2-75F290A5AC5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F051-FE9A-4B9E-84BF-0BB9432D65F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Bistrita, 29.04.2021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1405B-6953-44CE-AE04-7EA03CD90A9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60ED-40E7-44B8-8F52-9A80448F7AA4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88FE-FFFC-476F-B67F-2C064B77E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4FB2-39B3-47FB-B629-3DE47793A445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395C-985D-461A-A6AA-66D0AC7F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C287-7EFA-484D-8033-CFF00C247FE5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55A-0209-4901-B414-F00D40918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780B-07AD-4BB5-9C38-71F735A9339B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1952-E210-4F80-A752-55DD1402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FF41-362A-4750-AE42-583133720B36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1A81-ABEB-464E-89F3-4E4A6BA27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DE55-890D-4A29-A3B2-ED7B65EB3BC2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5EC-C996-4553-B057-CE9EAD208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B9FE-114D-455F-966D-C16270E0EBB3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D8E5-B49B-4C6F-A00A-249D0D3B4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BC79-5444-4953-9DCA-0237F29019C9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446F-4DB2-43E2-8851-46565430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6DA7-9AEE-433D-B013-69188FEFB499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1AB-7323-40E0-BA9C-B306E2CF7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6256-C5EF-4005-8AC7-34D65B023559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7EF4-E843-4B04-82DC-DC335355C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6881-3EAC-49E6-8C25-D05CAD42D939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D707-D781-4783-A0A7-A5064769C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8D0DA9-9E48-435B-B4C9-EC6AA2F6347C}" type="datetimeFigureOut">
              <a:rPr lang="en-US"/>
              <a:pPr>
                <a:defRPr/>
              </a:pPr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489B6-E731-4206-833A-3887847D8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</a:t>
            </a:r>
            <a:r>
              <a:rPr lang="ro-RO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ŢUL BISTRIŢA – NĂSĂUD,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ÎNCOTRO, DIN PUNCT DE VEDERE CLIMATIC ?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C:\Users\Hellobebe\Desktop\IPBN\Untitled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29400" y="6248400"/>
            <a:ext cx="2209800" cy="3698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Autor: Mihai.O.Bălan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1" name="Picture 2" descr="C:\Users\Hellobebe\Desktop\IPBN\Screenshot_20210628-123419_Pics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pic>
        <p:nvPicPr>
          <p:cNvPr id="26626" name="Picture 2" descr="C:\Users\Hellobebe\Desktop\IPBN\New folder\Screenshot_20210627-165824_PicsAr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676400"/>
            <a:ext cx="7432675" cy="4525963"/>
          </a:xfrm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858000" y="16002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Anomalie pozitivă</a:t>
            </a:r>
          </a:p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   4.6 C !!!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2" descr="C:\Users\Hellobebe\Desktop\IPBN\New folder\Screenshot_20210627-165932_Pics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459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553200" y="14478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Anomalie pozitivă</a:t>
            </a:r>
          </a:p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   3.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C !!!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pic>
        <p:nvPicPr>
          <p:cNvPr id="29698" name="Picture 2" descr="C:\Users\Hellobebe\Desktop\IPBN\New folder\Screenshot_20210627-170036_Pics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6938" y="1600200"/>
            <a:ext cx="7350125" cy="4525963"/>
          </a:xfrm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400800" y="16002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Anomalie pozitivă</a:t>
            </a:r>
          </a:p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   3.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C !!!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sp>
        <p:nvSpPr>
          <p:cNvPr id="4" name="Right Arrow 3"/>
          <p:cNvSpPr/>
          <p:nvPr/>
        </p:nvSpPr>
        <p:spPr>
          <a:xfrm>
            <a:off x="2286000" y="1828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81000" y="1752600"/>
            <a:ext cx="1843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>
                <a:latin typeface="Calibri" pitchFamily="34" charset="0"/>
              </a:rPr>
              <a:t>2. Ierni mai calde </a:t>
            </a:r>
            <a:endParaRPr lang="en-US">
              <a:latin typeface="Calibri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819400" y="1752600"/>
            <a:ext cx="193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>
                <a:latin typeface="Calibri" pitchFamily="34" charset="0"/>
              </a:rPr>
              <a:t>primăveri mai reci </a:t>
            </a:r>
            <a:endParaRPr lang="en-US">
              <a:latin typeface="Calibri" pitchFamily="34" charset="0"/>
            </a:endParaRPr>
          </a:p>
        </p:txBody>
      </p:sp>
      <p:pic>
        <p:nvPicPr>
          <p:cNvPr id="30725" name="Picture 2" descr="C:\Users\Hellobebe\Desktop\IPBN\New folder\Screenshot_20210627-175251_Pics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09800"/>
            <a:ext cx="693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2057400" y="5029200"/>
            <a:ext cx="505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400">
                <a:latin typeface="Calibri" pitchFamily="34" charset="0"/>
              </a:rPr>
              <a:t>T. medie martie ( 1981 – 2010 ) : +3.3 C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2057400" y="5486400"/>
            <a:ext cx="5078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400">
                <a:latin typeface="Calibri" pitchFamily="34" charset="0"/>
              </a:rPr>
              <a:t> T. medie aprilie ( 1981 – 2010 ) : +9.5 C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2209800" y="5943600"/>
            <a:ext cx="4846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400">
                <a:latin typeface="Calibri" pitchFamily="34" charset="0"/>
              </a:rPr>
              <a:t>T. medie mai ( 1981 – 2010 ) : +15.0 C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24400" y="1828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5257800" y="1752600"/>
            <a:ext cx="273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>
                <a:latin typeface="Calibri" pitchFamily="34" charset="0"/>
              </a:rPr>
              <a:t>precipitaţii excedentare !!!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pic>
        <p:nvPicPr>
          <p:cNvPr id="32770" name="Picture 2" descr="C:\Users\Hellobebe\Desktop\IPBN\New folder\Screenshot_20210627-170144_Pics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2813" y="1600200"/>
            <a:ext cx="7318375" cy="4525963"/>
          </a:xfrm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400800" y="15240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Anomalie negativă</a:t>
            </a:r>
          </a:p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   0.2 C !!!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pic>
        <p:nvPicPr>
          <p:cNvPr id="33794" name="Picture 2" descr="C:\Users\Hellobebe\Desktop\IPBN\New folder\Screenshot_20210627-170232_Pics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6313" y="1600200"/>
            <a:ext cx="7191375" cy="4525963"/>
          </a:xfrm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324600" y="15240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Anomalie negativă</a:t>
            </a:r>
          </a:p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   1.7 C !!!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pic>
        <p:nvPicPr>
          <p:cNvPr id="34818" name="Picture 2" descr="C:\Users\Hellobebe\Desktop\IPBN\New folder\Screenshot_20210627-170645_Pics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17663"/>
            <a:ext cx="4191000" cy="3565525"/>
          </a:xfrm>
          <a:ln>
            <a:solidFill>
              <a:schemeClr val="tx1"/>
            </a:solidFill>
          </a:ln>
        </p:spPr>
      </p:pic>
      <p:pic>
        <p:nvPicPr>
          <p:cNvPr id="34819" name="Picture 3" descr="C:\Users\Hellobebe\Desktop\IPBN\New folder\Screenshot_20210627-170540_Pics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09600" y="53340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Anomalie negativă</a:t>
            </a:r>
          </a:p>
          <a:p>
            <a:pPr algn="ctr"/>
            <a:r>
              <a:rPr lang="ro-RO" sz="2400" b="1">
                <a:solidFill>
                  <a:srgbClr val="FF0000"/>
                </a:solidFill>
                <a:latin typeface="Calibri" pitchFamily="34" charset="0"/>
              </a:rPr>
              <a:t>    1.1 C !!!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33400" y="14478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>
                <a:latin typeface="Calibri" pitchFamily="34" charset="0"/>
              </a:rPr>
              <a:t>3. Precipitaţii excedentare în primăvară – risc de inundaţii </a:t>
            </a:r>
            <a:endParaRPr lang="en-US">
              <a:latin typeface="Calibri" pitchFamily="34" charset="0"/>
            </a:endParaRPr>
          </a:p>
        </p:txBody>
      </p:sp>
      <p:pic>
        <p:nvPicPr>
          <p:cNvPr id="35843" name="Picture 2" descr="C:\Users\Hellobebe\Desktop\IPBN\New folder\Screenshot_20210627-172208_Pics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pic>
        <p:nvPicPr>
          <p:cNvPr id="37890" name="Picture 2" descr="C:\Users\Hellobebe\Desktop\IPBN\New folder\Screenshot_20210627-170144_Pics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3171825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1" name="Picture 3" descr="C:\Users\Hellobebe\Desktop\IPBN\New folder\Screenshot_20210627-170232_Pics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133600"/>
            <a:ext cx="2971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2" name="Picture 4" descr="C:\Users\Hellobebe\Desktop\IPBN\New folder\Screenshot_20210627-170540_Pics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133600"/>
            <a:ext cx="2819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04800" y="4800600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i="1">
                <a:solidFill>
                  <a:srgbClr val="FF0000"/>
                </a:solidFill>
                <a:latin typeface="Calibri" pitchFamily="34" charset="0"/>
              </a:rPr>
              <a:t>Martie  2021, 20.1 % peste medie </a:t>
            </a:r>
          </a:p>
          <a:p>
            <a:pPr algn="ctr"/>
            <a:endParaRPr lang="en-US" sz="2000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505200" y="4800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i="1">
                <a:solidFill>
                  <a:srgbClr val="FF0000"/>
                </a:solidFill>
                <a:latin typeface="Calibri" pitchFamily="34" charset="0"/>
              </a:rPr>
              <a:t>Aprilie  2021,  72,2 % peste medie !!!</a:t>
            </a:r>
            <a:endParaRPr lang="en-US" sz="2000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705600" y="4800600"/>
            <a:ext cx="2125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i="1">
                <a:solidFill>
                  <a:srgbClr val="FF0000"/>
                </a:solidFill>
                <a:latin typeface="Calibri" pitchFamily="34" charset="0"/>
              </a:rPr>
              <a:t>Mai  2021, 86.8 % peste medie !!!</a:t>
            </a:r>
            <a:endParaRPr lang="en-US" sz="2000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1524000"/>
            <a:ext cx="960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600">
                <a:latin typeface="Calibri" pitchFamily="34" charset="0"/>
              </a:rPr>
              <a:t>Ierni calde          primăveri reci         excedent de precipitaţii         zăpezi abundente la peste 1500 m. altitudine !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90600" y="1676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90800" y="1676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953000" y="1676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lowchart: Extract 14"/>
          <p:cNvSpPr/>
          <p:nvPr/>
        </p:nvSpPr>
        <p:spPr>
          <a:xfrm>
            <a:off x="1066800" y="5486400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Flowchart: Extract 16"/>
          <p:cNvSpPr/>
          <p:nvPr/>
        </p:nvSpPr>
        <p:spPr>
          <a:xfrm>
            <a:off x="4343400" y="5486400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lowchart: Extract 17"/>
          <p:cNvSpPr/>
          <p:nvPr/>
        </p:nvSpPr>
        <p:spPr>
          <a:xfrm>
            <a:off x="7467600" y="5486400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smtClean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endParaRPr lang="en-US" sz="2800" smtClean="0"/>
          </a:p>
        </p:txBody>
      </p:sp>
      <p:pic>
        <p:nvPicPr>
          <p:cNvPr id="39938" name="Picture 2" descr="C:\Users\Hellobebe\Desktop\IPBN\New folder\20210509_1148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33600"/>
            <a:ext cx="2038350" cy="3763963"/>
          </a:xfrm>
          <a:ln>
            <a:solidFill>
              <a:schemeClr val="tx1"/>
            </a:solidFill>
          </a:ln>
        </p:spPr>
      </p:pic>
      <p:pic>
        <p:nvPicPr>
          <p:cNvPr id="39939" name="Picture 3" descr="C:\Users\Hellobebe\Desktop\IPBN\New folder\20210509_120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447800"/>
            <a:ext cx="2325688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0" name="Picture 4" descr="C:\Users\Hellobebe\Desktop\IPBN\New folder\20210509_1252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752600"/>
            <a:ext cx="4267200" cy="191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5" descr="C:\Users\Hellobebe\Desktop\IPBN\New folder\20210509_1602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8825" y="3886200"/>
            <a:ext cx="4575175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0" y="5842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i="1">
                <a:solidFill>
                  <a:srgbClr val="FF0000"/>
                </a:solidFill>
                <a:latin typeface="Calibri" pitchFamily="34" charset="0"/>
              </a:rPr>
              <a:t>Consecinţă : peste 3 metri, strat de zăpadă, în Munţii Rodnei, </a:t>
            </a:r>
          </a:p>
          <a:p>
            <a:pPr algn="ctr"/>
            <a:r>
              <a:rPr lang="ro-RO" sz="2000" i="1">
                <a:solidFill>
                  <a:srgbClr val="FF0000"/>
                </a:solidFill>
                <a:latin typeface="Calibri" pitchFamily="34" charset="0"/>
              </a:rPr>
              <a:t>in data de 10 mai !!!</a:t>
            </a:r>
            <a:endParaRPr lang="en-US" sz="2000" i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6" name="Picture 2" descr="C:\Users\Hellobebe\Desktop\IPBN\3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u="sng">
                <a:solidFill>
                  <a:srgbClr val="FF0000"/>
                </a:solidFill>
              </a:rPr>
              <a:t>Impactul schimbărilor climatice la </a:t>
            </a:r>
            <a:br>
              <a:rPr lang="en-US" i="1" u="sng">
                <a:solidFill>
                  <a:srgbClr val="FF0000"/>
                </a:solidFill>
              </a:rPr>
            </a:br>
            <a:r>
              <a:rPr lang="en-US" i="1" u="sng">
                <a:solidFill>
                  <a:srgbClr val="FF0000"/>
                </a:solidFill>
              </a:rPr>
              <a:t>nivel 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Riscuri hidrologice accentuate.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Evenimente severe cu caracter temporar în creştere ca număr şi severitate ( grindină de mari dimensiuni, apariția tornadelor în zone în care nu au fost specifice ).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Creşterea numărului de zile cu ploaie – impact asupra agriculturii.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/>
              <a:t>Creşterea stratului de zăpadă la munte – </a:t>
            </a:r>
            <a:r>
              <a:rPr lang="en-US" dirty="0" smtClean="0"/>
              <a:t>valorificare </a:t>
            </a:r>
            <a:r>
              <a:rPr lang="en-US" dirty="0"/>
              <a:t>în vederea amenajărilor schiabile.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Toate ca toate dar…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i="1" smtClean="0">
              <a:solidFill>
                <a:srgbClr val="FF0000"/>
              </a:solidFill>
            </a:endParaRPr>
          </a:p>
        </p:txBody>
      </p:sp>
      <p:pic>
        <p:nvPicPr>
          <p:cNvPr id="43010" name="Picture 2" descr="C:\Users\Hellobebe\Desktop\IPBN\Screenshot_20210627-220143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8610600" cy="5715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Toate ca toate dar…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i="1" smtClean="0">
              <a:solidFill>
                <a:srgbClr val="FF0000"/>
              </a:solidFill>
            </a:endParaRPr>
          </a:p>
        </p:txBody>
      </p:sp>
      <p:pic>
        <p:nvPicPr>
          <p:cNvPr id="44034" name="Picture 2" descr="C:\Users\Hellobebe\Desktop\IPBN\Screenshot_20210627-220108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19200"/>
            <a:ext cx="8458200" cy="5410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Toate ca toate dar…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i="1" smtClean="0">
              <a:solidFill>
                <a:srgbClr val="FF0000"/>
              </a:solidFill>
            </a:endParaRPr>
          </a:p>
        </p:txBody>
      </p:sp>
      <p:pic>
        <p:nvPicPr>
          <p:cNvPr id="45058" name="Picture 2" descr="C:\Users\Hellobebe\Desktop\IPBN\Screenshot_20210627-215946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8458200" cy="5257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Toate ca toate dar…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i="1" smtClean="0">
              <a:solidFill>
                <a:srgbClr val="FF0000"/>
              </a:solidFill>
            </a:endParaRPr>
          </a:p>
        </p:txBody>
      </p:sp>
      <p:pic>
        <p:nvPicPr>
          <p:cNvPr id="46082" name="Picture 2" descr="C:\Users\Hellobebe\Desktop\IPBN\Screenshot_20210627-215926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077200" cy="5029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Toate ca toate dar…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i="1" smtClean="0">
              <a:solidFill>
                <a:srgbClr val="FF0000"/>
              </a:solidFill>
            </a:endParaRPr>
          </a:p>
        </p:txBody>
      </p:sp>
      <p:pic>
        <p:nvPicPr>
          <p:cNvPr id="47106" name="Picture 2" descr="C:\Users\Hellobebe\Desktop\IPBN\Screenshot_20210627-220056_WhatsAp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5638" y="1600200"/>
            <a:ext cx="7832725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</a:t>
            </a:r>
            <a:r>
              <a:rPr lang="ro-RO" smtClean="0"/>
              <a:t>ţumesc pentru atenţie </a:t>
            </a:r>
            <a:r>
              <a:rPr lang="en-US" smtClean="0">
                <a:sym typeface="Wingdings" pitchFamily="2" charset="2"/>
              </a:rPr>
              <a:t></a:t>
            </a:r>
            <a:r>
              <a:rPr lang="ro-RO" smtClean="0"/>
              <a:t> !!!! </a:t>
            </a:r>
            <a:endParaRPr lang="en-US" smtClean="0"/>
          </a:p>
        </p:txBody>
      </p:sp>
      <p:pic>
        <p:nvPicPr>
          <p:cNvPr id="49154" name="Picture 2" descr="C:\Users\Hellobebe\Desktop\IPBN\20210429_1955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73225"/>
            <a:ext cx="8229600" cy="4956175"/>
          </a:xfrm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09600" y="1905000"/>
            <a:ext cx="200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Bistrita, 29.04.2021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o-RO" i="1" smtClean="0">
                <a:solidFill>
                  <a:srgbClr val="FF0000"/>
                </a:solidFill>
                <a:latin typeface="Arial Narrow" pitchFamily="34" charset="0"/>
              </a:rPr>
              <a:t>EUROCHRON  E</a:t>
            </a:r>
            <a:r>
              <a:rPr lang="en-US" i="1" smtClean="0">
                <a:solidFill>
                  <a:srgbClr val="FF0000"/>
                </a:solidFill>
                <a:latin typeface="Arial Narrow" pitchFamily="34" charset="0"/>
              </a:rPr>
              <a:t>FWS</a:t>
            </a:r>
            <a:r>
              <a:rPr lang="ro-RO" i="1" smtClean="0">
                <a:solidFill>
                  <a:srgbClr val="FF0000"/>
                </a:solidFill>
                <a:latin typeface="Arial Narrow" pitchFamily="34" charset="0"/>
              </a:rPr>
              <a:t> 2900 PRO</a:t>
            </a:r>
            <a:endParaRPr lang="en-US" i="1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7410" name="Picture 2" descr="C:\Users\Hellobebe\Desktop\IPBN\Screenshot_20210627-155035_Messeng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219200"/>
            <a:ext cx="7162800" cy="5410200"/>
          </a:xfr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o-RO" sz="3600" i="1" smtClean="0">
                <a:solidFill>
                  <a:srgbClr val="FF0000"/>
                </a:solidFill>
              </a:rPr>
              <a:t>TENDINŢA PRINCIPALĂ A CLIMEI:</a:t>
            </a:r>
            <a:br>
              <a:rPr lang="ro-RO" sz="3600" i="1" smtClean="0">
                <a:solidFill>
                  <a:srgbClr val="FF0000"/>
                </a:solidFill>
              </a:rPr>
            </a:br>
            <a:r>
              <a:rPr lang="ro-RO" sz="3600" i="1" smtClean="0">
                <a:solidFill>
                  <a:srgbClr val="FF0000"/>
                </a:solidFill>
              </a:rPr>
              <a:t>ÎNCĂLZIRE !!!!</a:t>
            </a:r>
            <a:endParaRPr lang="en-US" sz="3600" i="1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Hellobebe\Desktop\Global_Warming_Map_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143000"/>
            <a:ext cx="7086600" cy="2925763"/>
          </a:xfrm>
          <a:ln>
            <a:solidFill>
              <a:schemeClr val="tx1"/>
            </a:solidFill>
          </a:ln>
        </p:spPr>
      </p:pic>
      <p:pic>
        <p:nvPicPr>
          <p:cNvPr id="18435" name="Picture 3" descr="C:\Users\Hellobebe\Desktop\Instrumental_Temperature_Record_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91000"/>
            <a:ext cx="7086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ro-RO" sz="4000" i="1" smtClean="0">
                <a:solidFill>
                  <a:srgbClr val="FF0000"/>
                </a:solidFill>
              </a:rPr>
              <a:t>CONSECINŢE MAJORE </a:t>
            </a:r>
            <a:endParaRPr lang="en-US" sz="4000" i="1" smtClean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Hellobebe\Desktop\Glacier_Mass_Balance_r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43000"/>
            <a:ext cx="7239000" cy="2743200"/>
          </a:xfrm>
          <a:ln>
            <a:solidFill>
              <a:schemeClr val="tx1"/>
            </a:solidFill>
          </a:ln>
        </p:spPr>
      </p:pic>
      <p:pic>
        <p:nvPicPr>
          <p:cNvPr id="19459" name="Picture 3" descr="C:\Users\Hellobebe\Desktop\Recent_Sea_Level_Rise_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76962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o-RO" sz="3600" b="1" i="1" smtClean="0">
                <a:solidFill>
                  <a:srgbClr val="FF0000"/>
                </a:solidFill>
                <a:latin typeface="Candara" pitchFamily="34" charset="0"/>
              </a:rPr>
              <a:t>PREVIZIUNI LA NIVEL MACROPLANETAR</a:t>
            </a:r>
            <a:endParaRPr lang="en-US" sz="3600" b="1" i="1" smtClean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482" name="Picture 2" descr="C:\Users\Hellobebe\Desktop\Global_Warming_Predictions_r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7924800" cy="2590800"/>
          </a:xfrm>
          <a:ln>
            <a:solidFill>
              <a:schemeClr val="tx1"/>
            </a:solidFill>
          </a:ln>
        </p:spPr>
      </p:pic>
      <p:pic>
        <p:nvPicPr>
          <p:cNvPr id="20483" name="Picture 3" descr="C:\Users\Hellobebe\Desktop\Global_Warming_Predictions_Map_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62375"/>
            <a:ext cx="7924800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i="1" dirty="0">
                <a:solidFill>
                  <a:srgbClr val="FF0000"/>
                </a:solidFill>
                <a:latin typeface="Candara" pitchFamily="34" charset="0"/>
              </a:rPr>
              <a:t>PARAMETRII METEO PRINCIPALI</a:t>
            </a:r>
            <a:br>
              <a:rPr lang="ro-RO" i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i="1" dirty="0">
                <a:solidFill>
                  <a:srgbClr val="FF0000"/>
                </a:solidFill>
                <a:latin typeface="Candara" pitchFamily="34" charset="0"/>
              </a:rPr>
              <a:t>BISTRIŢA, MEDII, PERIOADA 1981 - 2010 </a:t>
            </a:r>
            <a:endParaRPr lang="en-US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1506" name="Picture 2" descr="C:\Users\Hellobebe\Desktop\IPBN\2.jpg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76400"/>
            <a:ext cx="6858000" cy="2590800"/>
          </a:xfrm>
          <a:ln>
            <a:solidFill>
              <a:schemeClr val="tx1"/>
            </a:solidFill>
          </a:ln>
        </p:spPr>
      </p:pic>
      <p:pic>
        <p:nvPicPr>
          <p:cNvPr id="21507" name="Picture 3" descr="C:\Users\Hellobebe\Desktop\IPBN\1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67200"/>
            <a:ext cx="68580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3465513" cy="1295400"/>
          </a:xfrm>
        </p:spPr>
        <p:txBody>
          <a:bodyPr/>
          <a:lstStyle/>
          <a:p>
            <a:pPr algn="ctr" eaLnBrk="1" hangingPunct="1"/>
            <a:r>
              <a:rPr lang="ro-RO" i="1" smtClean="0">
                <a:solidFill>
                  <a:srgbClr val="FF0000"/>
                </a:solidFill>
              </a:rPr>
              <a:t>TEMPERATURA MEDIE </a:t>
            </a:r>
            <a:br>
              <a:rPr lang="ro-RO" i="1" smtClean="0">
                <a:solidFill>
                  <a:srgbClr val="FF0000"/>
                </a:solidFill>
              </a:rPr>
            </a:br>
            <a:r>
              <a:rPr lang="ro-RO" i="1" smtClean="0">
                <a:solidFill>
                  <a:srgbClr val="FF0000"/>
                </a:solidFill>
              </a:rPr>
              <a:t>BISTRIŢA, 2015 - 2020</a:t>
            </a:r>
            <a:endParaRPr lang="en-US" i="1" smtClean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Hellobebe\Downloads\Screenshot_20210627-162622_Chrom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905000"/>
            <a:ext cx="1676400" cy="2984500"/>
          </a:xfrm>
          <a:ln>
            <a:solidFill>
              <a:schemeClr val="tx1"/>
            </a:solidFill>
          </a:ln>
        </p:spPr>
      </p:pic>
      <p:sp>
        <p:nvSpPr>
          <p:cNvPr id="22531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2286000"/>
            <a:ext cx="3352800" cy="2286000"/>
          </a:xfrm>
        </p:spPr>
        <p:txBody>
          <a:bodyPr/>
          <a:lstStyle/>
          <a:p>
            <a:pPr algn="ctr" eaLnBrk="1" hangingPunct="1"/>
            <a:r>
              <a:rPr lang="ro-RO" sz="2400" i="1" smtClean="0">
                <a:solidFill>
                  <a:srgbClr val="FF0000"/>
                </a:solidFill>
              </a:rPr>
              <a:t>TEMPERATURA MEDIE 1981 – 2010 </a:t>
            </a:r>
          </a:p>
          <a:p>
            <a:pPr algn="just" eaLnBrk="1" hangingPunct="1"/>
            <a:r>
              <a:rPr lang="ro-RO" sz="2400" i="1" smtClean="0">
                <a:solidFill>
                  <a:srgbClr val="FF0000"/>
                </a:solidFill>
              </a:rPr>
              <a:t>                  8.5 C </a:t>
            </a:r>
            <a:endParaRPr lang="en-US" sz="2400" i="1" smtClean="0">
              <a:solidFill>
                <a:srgbClr val="FF0000"/>
              </a:solidFill>
            </a:endParaRPr>
          </a:p>
        </p:txBody>
      </p:sp>
      <p:pic>
        <p:nvPicPr>
          <p:cNvPr id="22532" name="Picture 3" descr="C:\Users\Hellobebe\Desktop\Untitled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438400"/>
            <a:ext cx="15240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14400" y="50292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400" i="1">
                <a:solidFill>
                  <a:srgbClr val="FF0000"/>
                </a:solidFill>
                <a:latin typeface="Constantia" pitchFamily="18" charset="0"/>
              </a:rPr>
              <a:t>Începând cu anul 2010, temperatura medie in oraşul BISTRIŢA ,a fost constant cu peste 2 grade C, peste media setului de 30 ani anteriori</a:t>
            </a:r>
            <a:r>
              <a:rPr lang="ro-RO" i="1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81000"/>
            <a:ext cx="3429000" cy="5238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BISTRIŢA, ÎNCOTRO ?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6934200" y="2438400"/>
            <a:ext cx="1752600" cy="15240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i="1" dirty="0">
                <a:solidFill>
                  <a:srgbClr val="FF0000"/>
                </a:solidFill>
                <a:latin typeface="Candara" pitchFamily="34" charset="0"/>
              </a:rPr>
              <a:t>ÎNCĂLZIREA CLIMATICĂ ÎN JUDEŢUL BN, UNIFORMĂ ?</a:t>
            </a:r>
            <a:br>
              <a:rPr lang="ro-RO" sz="2800" i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dirty="0">
                <a:solidFill>
                  <a:srgbClr val="FF0000"/>
                </a:solidFill>
                <a:latin typeface="Candara" pitchFamily="34" charset="0"/>
              </a:rPr>
              <a:t>RĂSPUNS CLAR : NU !!! </a:t>
            </a:r>
            <a:br>
              <a:rPr lang="ro-RO" sz="2800" i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ro-RO" sz="2800" i="1" dirty="0">
                <a:solidFill>
                  <a:srgbClr val="FF0000"/>
                </a:solidFill>
                <a:latin typeface="Candara" pitchFamily="34" charset="0"/>
              </a:rPr>
              <a:t/>
            </a:r>
            <a:br>
              <a:rPr lang="ro-RO" sz="2800" i="1" dirty="0">
                <a:solidFill>
                  <a:srgbClr val="FF0000"/>
                </a:solidFill>
                <a:latin typeface="Candara" pitchFamily="34" charset="0"/>
              </a:rPr>
            </a:br>
            <a:endParaRPr lang="en-US" sz="28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304800" y="14478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>
                <a:latin typeface="Calibri" pitchFamily="34" charset="0"/>
              </a:rPr>
              <a:t>1. Ierni mult mai calde decât mediile multianuale </a:t>
            </a:r>
            <a:endParaRPr lang="en-US">
              <a:latin typeface="Calibri" pitchFamily="34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5257800" y="1066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0" name="Picture 2" descr="C:\Users\Hellobebe\Desktop\IPBN\New folder\Screenshot_20210627-165651_Pics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057400"/>
            <a:ext cx="5791200" cy="305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1981200" y="55626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400">
                <a:latin typeface="Calibri" pitchFamily="34" charset="0"/>
              </a:rPr>
              <a:t>T. medie ianuarie ( 1981 – 2010 ) : - 3.4 C</a:t>
            </a: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981200" y="5943600"/>
            <a:ext cx="5387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2400">
                <a:latin typeface="Calibri" pitchFamily="34" charset="0"/>
              </a:rPr>
              <a:t>T. medie februarie ( 1981 – 2010 ) : - 2.1 C</a:t>
            </a: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1752600" y="51816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2400">
                <a:latin typeface="Calibri" pitchFamily="34" charset="0"/>
              </a:rPr>
              <a:t>T. medie decembrie ( 1981 – 2010 ) : - 1.8 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436</Words>
  <Application>Microsoft Office PowerPoint</Application>
  <PresentationFormat>On-screen Show (4:3)</PresentationFormat>
  <Paragraphs>82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Arial Narrow</vt:lpstr>
      <vt:lpstr>Candara</vt:lpstr>
      <vt:lpstr>Constantia</vt:lpstr>
      <vt:lpstr>Wingdings</vt:lpstr>
      <vt:lpstr>Office Theme</vt:lpstr>
      <vt:lpstr>Slide 1</vt:lpstr>
      <vt:lpstr>Slide 2</vt:lpstr>
      <vt:lpstr>EUROCHRON  EFWS 2900 PRO</vt:lpstr>
      <vt:lpstr>TENDINŢA PRINCIPALĂ A CLIMEI: ÎNCĂLZIRE !!!!</vt:lpstr>
      <vt:lpstr>CONSECINŢE MAJORE </vt:lpstr>
      <vt:lpstr>PREVIZIUNI LA NIVEL MACROPLANETAR</vt:lpstr>
      <vt:lpstr>PARAMETRII METEO PRINCIPALI BISTRIŢA, MEDII, PERIOADA 1981 - 2010 </vt:lpstr>
      <vt:lpstr>TEMPERATURA MEDIE  BISTRIŢA, 2015 - 2020</vt:lpstr>
      <vt:lpstr>ÎNCĂLZIREA CLIMATICĂ ÎN JUDEŢUL BN, UNIFORMĂ ? RĂSPUNS CLAR : NU !!!  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ÎNCĂLZIREA CLIMATICĂ ÎN JUDEŢUL BN, UNIFORMĂ ? RĂSPUNS CLAR : NU !!! </vt:lpstr>
      <vt:lpstr>Impactul schimbărilor climatice la  nivel local</vt:lpstr>
      <vt:lpstr>Toate ca toate dar… </vt:lpstr>
      <vt:lpstr>Toate ca toate dar… </vt:lpstr>
      <vt:lpstr>Toate ca toate dar… </vt:lpstr>
      <vt:lpstr>Toate ca toate dar… </vt:lpstr>
      <vt:lpstr>Toate ca toate dar… </vt:lpstr>
      <vt:lpstr>Mulţumesc pentru atenţie  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Hellobebe</dc:creator>
  <cp:lastModifiedBy>Bandean Anamaria</cp:lastModifiedBy>
  <cp:revision>49</cp:revision>
  <dcterms:created xsi:type="dcterms:W3CDTF">2021-06-27T12:27:10Z</dcterms:created>
  <dcterms:modified xsi:type="dcterms:W3CDTF">2021-06-29T09:34:39Z</dcterms:modified>
</cp:coreProperties>
</file>